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6" r:id="rId4"/>
    <p:sldId id="258" r:id="rId5"/>
    <p:sldId id="263" r:id="rId6"/>
    <p:sldId id="259" r:id="rId7"/>
    <p:sldId id="264" r:id="rId8"/>
    <p:sldId id="261" r:id="rId9"/>
    <p:sldId id="262" r:id="rId10"/>
    <p:sldId id="260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53C64-1C11-4BC0-9697-10B42A40AC64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D55151-C743-4F35-9BD4-46C8AE97990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53C64-1C11-4BC0-9697-10B42A40AC64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55151-C743-4F35-9BD4-46C8AE9799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53C64-1C11-4BC0-9697-10B42A40AC64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55151-C743-4F35-9BD4-46C8AE9799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53C64-1C11-4BC0-9697-10B42A40AC64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55151-C743-4F35-9BD4-46C8AE9799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53C64-1C11-4BC0-9697-10B42A40AC64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55151-C743-4F35-9BD4-46C8AE9799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53C64-1C11-4BC0-9697-10B42A40AC64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55151-C743-4F35-9BD4-46C8AE97990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53C64-1C11-4BC0-9697-10B42A40AC64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55151-C743-4F35-9BD4-46C8AE97990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53C64-1C11-4BC0-9697-10B42A40AC64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55151-C743-4F35-9BD4-46C8AE9799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53C64-1C11-4BC0-9697-10B42A40AC64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55151-C743-4F35-9BD4-46C8AE9799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53C64-1C11-4BC0-9697-10B42A40AC64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55151-C743-4F35-9BD4-46C8AE9799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53C64-1C11-4BC0-9697-10B42A40AC64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55151-C743-4F35-9BD4-46C8AE9799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C5053C64-1C11-4BC0-9697-10B42A40AC64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80D55151-C743-4F35-9BD4-46C8AE97990A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Alkoholwerbung</a:t>
            </a:r>
            <a:r>
              <a:rPr lang="en-US" dirty="0" smtClean="0"/>
              <a:t> und </a:t>
            </a:r>
            <a:r>
              <a:rPr lang="en-US" dirty="0" err="1" smtClean="0"/>
              <a:t>Jugendliche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Morgan Lawrence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219200"/>
            <a:ext cx="289560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2073" y="1219200"/>
            <a:ext cx="312420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6273" y="1205345"/>
            <a:ext cx="1886705" cy="2237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67099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533400"/>
            <a:ext cx="7315200" cy="1154097"/>
          </a:xfrm>
        </p:spPr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76400"/>
            <a:ext cx="7315200" cy="3539527"/>
          </a:xfrm>
        </p:spPr>
        <p:txBody>
          <a:bodyPr>
            <a:noAutofit/>
          </a:bodyPr>
          <a:lstStyle/>
          <a:p>
            <a:r>
              <a:rPr lang="de-DE" dirty="0">
                <a:latin typeface="Times New Roman"/>
              </a:rPr>
              <a:t>"Freiwillige Initiative : Wirtschaft Will Alkoholwerbung EinschrÃ¤nken." </a:t>
            </a:r>
            <a:r>
              <a:rPr lang="de-DE" i="1" dirty="0">
                <a:latin typeface="Times New Roman"/>
              </a:rPr>
              <a:t>Freiwillige Initiative: Wirtschaft Will Alkoholwerbung EinschrÃ¤nken</a:t>
            </a:r>
            <a:r>
              <a:rPr lang="de-DE" dirty="0">
                <a:latin typeface="Times New Roman"/>
              </a:rPr>
              <a:t>. N.p., n.d. Web. 23 Aug. 2012. &lt;http://www.tagesspiegel.de/politik/deutschland/freiwillige-initiative-wirtschaft-will-alkoholwerbung-einschraenken/1450546.html</a:t>
            </a:r>
            <a:r>
              <a:rPr lang="de-DE" dirty="0" smtClean="0">
                <a:latin typeface="Times New Roman"/>
              </a:rPr>
              <a:t>&gt;.</a:t>
            </a:r>
          </a:p>
          <a:p>
            <a:r>
              <a:rPr lang="en-US" dirty="0">
                <a:latin typeface="Times New Roman"/>
              </a:rPr>
              <a:t>"</a:t>
            </a:r>
            <a:r>
              <a:rPr lang="en-US" dirty="0" err="1">
                <a:latin typeface="Times New Roman"/>
              </a:rPr>
              <a:t>Alkoholwerbung</a:t>
            </a:r>
            <a:r>
              <a:rPr lang="en-US" dirty="0">
                <a:latin typeface="Times New Roman"/>
              </a:rPr>
              <a:t> - </a:t>
            </a:r>
            <a:r>
              <a:rPr lang="en-US" dirty="0" err="1">
                <a:latin typeface="Times New Roman"/>
              </a:rPr>
              <a:t>GefÃ¤hrlicher</a:t>
            </a:r>
            <a:r>
              <a:rPr lang="en-US" dirty="0">
                <a:latin typeface="Times New Roman"/>
              </a:rPr>
              <a:t> Mix." </a:t>
            </a:r>
            <a:r>
              <a:rPr lang="en-US" i="1" dirty="0" err="1">
                <a:latin typeface="Times New Roman"/>
              </a:rPr>
              <a:t>Alkoholwerbung</a:t>
            </a:r>
            <a:r>
              <a:rPr lang="en-US" dirty="0">
                <a:latin typeface="Times New Roman"/>
              </a:rPr>
              <a:t>. </a:t>
            </a:r>
            <a:r>
              <a:rPr lang="en-US" dirty="0" err="1">
                <a:latin typeface="Times New Roman"/>
              </a:rPr>
              <a:t>N.p</a:t>
            </a:r>
            <a:r>
              <a:rPr lang="en-US" dirty="0">
                <a:latin typeface="Times New Roman"/>
              </a:rPr>
              <a:t>., </a:t>
            </a:r>
            <a:r>
              <a:rPr lang="en-US" dirty="0" err="1">
                <a:latin typeface="Times New Roman"/>
              </a:rPr>
              <a:t>n.d.</a:t>
            </a:r>
            <a:r>
              <a:rPr lang="en-US" dirty="0">
                <a:latin typeface="Times New Roman"/>
              </a:rPr>
              <a:t> Web. 23 Aug. 2012. &lt;http://www.sueddeutsche.de/panorama/alkoholwerbung-gefaehrlicher-mix-1.860711</a:t>
            </a:r>
            <a:r>
              <a:rPr lang="en-US" dirty="0" smtClean="0">
                <a:latin typeface="Times New Roman"/>
              </a:rPr>
              <a:t>&gt;.</a:t>
            </a:r>
          </a:p>
          <a:p>
            <a:r>
              <a:rPr lang="en-US" dirty="0">
                <a:latin typeface="Times New Roman"/>
              </a:rPr>
              <a:t>"</a:t>
            </a:r>
            <a:r>
              <a:rPr lang="en-US" dirty="0" err="1">
                <a:latin typeface="Times New Roman"/>
              </a:rPr>
              <a:t>Hauptnavigation</a:t>
            </a:r>
            <a:r>
              <a:rPr lang="en-US" dirty="0">
                <a:latin typeface="Times New Roman"/>
              </a:rPr>
              <a:t>." </a:t>
            </a:r>
            <a:r>
              <a:rPr lang="en-US" i="1" dirty="0" err="1">
                <a:latin typeface="Times New Roman"/>
              </a:rPr>
              <a:t>Newsmeldung</a:t>
            </a:r>
            <a:r>
              <a:rPr lang="en-US" i="1" dirty="0">
                <a:latin typeface="Times New Roman"/>
              </a:rPr>
              <a:t> </a:t>
            </a:r>
            <a:r>
              <a:rPr lang="en-US" i="1" dirty="0" err="1">
                <a:latin typeface="Times New Roman"/>
              </a:rPr>
              <a:t>Aus</a:t>
            </a:r>
            <a:r>
              <a:rPr lang="en-US" i="1" dirty="0">
                <a:latin typeface="Times New Roman"/>
              </a:rPr>
              <a:t> </a:t>
            </a:r>
            <a:r>
              <a:rPr lang="en-US" i="1" dirty="0" err="1">
                <a:latin typeface="Times New Roman"/>
              </a:rPr>
              <a:t>Archiv</a:t>
            </a:r>
            <a:r>
              <a:rPr lang="en-US" i="1" dirty="0">
                <a:latin typeface="Times New Roman"/>
              </a:rPr>
              <a:t>: </a:t>
            </a:r>
            <a:r>
              <a:rPr lang="en-US" i="1" dirty="0" err="1">
                <a:latin typeface="Times New Roman"/>
              </a:rPr>
              <a:t>Alkohol</a:t>
            </a:r>
            <a:r>
              <a:rPr lang="en-US" i="1" dirty="0">
                <a:latin typeface="Times New Roman"/>
              </a:rPr>
              <a:t>? </a:t>
            </a:r>
            <a:r>
              <a:rPr lang="en-US" i="1" dirty="0" err="1">
                <a:latin typeface="Times New Roman"/>
              </a:rPr>
              <a:t>Kenn</a:t>
            </a:r>
            <a:r>
              <a:rPr lang="en-US" i="1" dirty="0">
                <a:latin typeface="Times New Roman"/>
              </a:rPr>
              <a:t> </a:t>
            </a:r>
            <a:r>
              <a:rPr lang="en-US" i="1" dirty="0" err="1">
                <a:latin typeface="Times New Roman"/>
              </a:rPr>
              <a:t>Dein</a:t>
            </a:r>
            <a:r>
              <a:rPr lang="en-US" i="1" dirty="0">
                <a:latin typeface="Times New Roman"/>
              </a:rPr>
              <a:t> Limit.</a:t>
            </a:r>
            <a:r>
              <a:rPr lang="en-US" dirty="0">
                <a:latin typeface="Times New Roman"/>
              </a:rPr>
              <a:t> </a:t>
            </a:r>
            <a:r>
              <a:rPr lang="en-US" dirty="0" err="1">
                <a:latin typeface="Times New Roman"/>
              </a:rPr>
              <a:t>N.p</a:t>
            </a:r>
            <a:r>
              <a:rPr lang="en-US" dirty="0">
                <a:latin typeface="Times New Roman"/>
              </a:rPr>
              <a:t>., </a:t>
            </a:r>
            <a:r>
              <a:rPr lang="en-US" dirty="0" err="1">
                <a:latin typeface="Times New Roman"/>
              </a:rPr>
              <a:t>n.d.</a:t>
            </a:r>
            <a:r>
              <a:rPr lang="en-US" dirty="0">
                <a:latin typeface="Times New Roman"/>
              </a:rPr>
              <a:t> Web. 23 Aug. 2012. &lt;http://www.kenn-dein-limit.info/index.php?id=65&gt;.</a:t>
            </a:r>
            <a:endParaRPr lang="en-US" dirty="0" smtClean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326712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81000"/>
            <a:ext cx="4757738" cy="616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7900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33400"/>
            <a:ext cx="7315200" cy="1154097"/>
          </a:xfrm>
        </p:spPr>
        <p:txBody>
          <a:bodyPr/>
          <a:lstStyle/>
          <a:p>
            <a:r>
              <a:rPr lang="en-US" dirty="0" smtClean="0"/>
              <a:t>The 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76400"/>
            <a:ext cx="7315200" cy="3996727"/>
          </a:xfrm>
        </p:spPr>
        <p:txBody>
          <a:bodyPr>
            <a:noAutofit/>
          </a:bodyPr>
          <a:lstStyle/>
          <a:p>
            <a:r>
              <a:rPr lang="en-US" sz="2400" dirty="0" smtClean="0"/>
              <a:t>German children are heavily influenced by the adults and lifestyles around them.</a:t>
            </a:r>
          </a:p>
          <a:p>
            <a:r>
              <a:rPr lang="en-US" sz="2400" dirty="0" smtClean="0"/>
              <a:t>Students see their favorite celebrities on billboards promoting binge drinking.</a:t>
            </a:r>
          </a:p>
          <a:p>
            <a:r>
              <a:rPr lang="en-US" sz="2400" dirty="0" smtClean="0"/>
              <a:t>The percentage of </a:t>
            </a:r>
            <a:r>
              <a:rPr lang="en-US" sz="2400" dirty="0"/>
              <a:t>a</a:t>
            </a:r>
            <a:r>
              <a:rPr lang="en-US" sz="2400" dirty="0" smtClean="0"/>
              <a:t>lcohol related deaths has increased amongst youths.</a:t>
            </a:r>
          </a:p>
          <a:p>
            <a:r>
              <a:rPr lang="en-US" sz="2400" dirty="0" smtClean="0"/>
              <a:t> Children are constantly viewing commercials for drinking, on </a:t>
            </a:r>
            <a:r>
              <a:rPr lang="en-US" sz="2400" dirty="0" err="1" smtClean="0"/>
              <a:t>tv</a:t>
            </a:r>
            <a:r>
              <a:rPr lang="en-US" sz="2400" dirty="0" smtClean="0"/>
              <a:t>, in movies, in the streets and on the internet.</a:t>
            </a:r>
          </a:p>
          <a:p>
            <a:r>
              <a:rPr lang="en-US" sz="2400" dirty="0" smtClean="0"/>
              <a:t>Germany is concerned with frequent binge drinking and the increasing numbers of youth in </a:t>
            </a:r>
            <a:r>
              <a:rPr lang="en-US" sz="2400" dirty="0" err="1" smtClean="0"/>
              <a:t>hospitols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675391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447800"/>
            <a:ext cx="7245531" cy="4876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65947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33400"/>
            <a:ext cx="7315200" cy="1154097"/>
          </a:xfrm>
        </p:spPr>
        <p:txBody>
          <a:bodyPr/>
          <a:lstStyle/>
          <a:p>
            <a:r>
              <a:rPr lang="en-US" dirty="0" smtClean="0"/>
              <a:t>Solutions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76401"/>
            <a:ext cx="7315200" cy="4632960"/>
          </a:xfrm>
        </p:spPr>
        <p:txBody>
          <a:bodyPr/>
          <a:lstStyle/>
          <a:p>
            <a:r>
              <a:rPr lang="en-US" sz="2400" dirty="0" smtClean="0"/>
              <a:t>The advertisements of alcohol </a:t>
            </a:r>
            <a:r>
              <a:rPr lang="en-US" sz="2400" dirty="0" smtClean="0"/>
              <a:t>on youth organization related clothing is now taboo.</a:t>
            </a:r>
          </a:p>
          <a:p>
            <a:r>
              <a:rPr lang="en-US" sz="2400" dirty="0"/>
              <a:t>The Federal Association of Child and Youth Protection calls on the alcohol industry, </a:t>
            </a:r>
            <a:r>
              <a:rPr lang="en-US" sz="2400" dirty="0" smtClean="0"/>
              <a:t>not to </a:t>
            </a:r>
            <a:r>
              <a:rPr lang="en-US" sz="2400" dirty="0"/>
              <a:t>specifically address "the lifestyle of young people</a:t>
            </a:r>
            <a:r>
              <a:rPr lang="en-US" sz="2400" dirty="0" smtClean="0"/>
              <a:t>.”</a:t>
            </a:r>
          </a:p>
          <a:p>
            <a:r>
              <a:rPr lang="en-US" sz="2400" dirty="0"/>
              <a:t> The sale of alcohol to under 16-year-old is prohibited. </a:t>
            </a:r>
            <a:endParaRPr lang="en-US" sz="2400" dirty="0" smtClean="0"/>
          </a:p>
          <a:p>
            <a:r>
              <a:rPr lang="en-US" sz="2400" dirty="0" smtClean="0"/>
              <a:t>Stricter control on the frequency of advertisements related to alcohol has been proposed.</a:t>
            </a:r>
          </a:p>
          <a:p>
            <a:r>
              <a:rPr lang="en-US" sz="2400" dirty="0" smtClean="0"/>
              <a:t>Attempts have been made to remove alcohol advertisements in schools.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0335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295400"/>
            <a:ext cx="7162800" cy="5026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13767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33400"/>
            <a:ext cx="7315200" cy="1154097"/>
          </a:xfrm>
        </p:spPr>
        <p:txBody>
          <a:bodyPr/>
          <a:lstStyle/>
          <a:p>
            <a:r>
              <a:rPr lang="en-US" dirty="0" smtClean="0"/>
              <a:t>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52600"/>
            <a:ext cx="7315200" cy="3539527"/>
          </a:xfrm>
        </p:spPr>
        <p:txBody>
          <a:bodyPr>
            <a:noAutofit/>
          </a:bodyPr>
          <a:lstStyle/>
          <a:p>
            <a:r>
              <a:rPr lang="en-US" sz="2400" dirty="0" smtClean="0"/>
              <a:t>30% of all television alcohol commercials are directed at </a:t>
            </a:r>
            <a:r>
              <a:rPr lang="en-US" sz="2400" dirty="0"/>
              <a:t>G</a:t>
            </a:r>
            <a:r>
              <a:rPr lang="en-US" sz="2400" dirty="0" smtClean="0"/>
              <a:t>erman youth.</a:t>
            </a:r>
          </a:p>
          <a:p>
            <a:r>
              <a:rPr lang="en-US" sz="2400" dirty="0" smtClean="0"/>
              <a:t>Youth who have been exposed to ten or more alcohol commercials are 80% more likely to have had alcohol.</a:t>
            </a:r>
          </a:p>
          <a:p>
            <a:r>
              <a:rPr lang="en-US" sz="2400" dirty="0"/>
              <a:t>More than 20 percent of teenagers in Germany last year </a:t>
            </a:r>
            <a:r>
              <a:rPr lang="en-US" sz="2400" dirty="0" smtClean="0"/>
              <a:t>(2011) were </a:t>
            </a:r>
            <a:r>
              <a:rPr lang="en-US" sz="2400" dirty="0"/>
              <a:t>drunk at least once a month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 The </a:t>
            </a:r>
            <a:r>
              <a:rPr lang="en-US" sz="2400" dirty="0"/>
              <a:t>number of full drunken girls doubled since </a:t>
            </a:r>
            <a:r>
              <a:rPr lang="en-US" sz="2400" dirty="0" smtClean="0"/>
              <a:t>2000.</a:t>
            </a:r>
          </a:p>
          <a:p>
            <a:r>
              <a:rPr lang="en-US" sz="2400" dirty="0"/>
              <a:t> 20 percent more alcohol poisoning than in </a:t>
            </a:r>
            <a:r>
              <a:rPr lang="en-US" sz="2400" dirty="0" smtClean="0"/>
              <a:t>2006.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433950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199" y="998482"/>
            <a:ext cx="6172201" cy="532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7318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Fragen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Germans are concerned with…</a:t>
            </a:r>
          </a:p>
          <a:p>
            <a:pPr lvl="2"/>
            <a:r>
              <a:rPr lang="en-US" dirty="0" smtClean="0"/>
              <a:t>A. Youth</a:t>
            </a:r>
          </a:p>
          <a:p>
            <a:pPr lvl="2"/>
            <a:r>
              <a:rPr lang="en-US" dirty="0" smtClean="0"/>
              <a:t>B. Youth abusing prescription medications</a:t>
            </a:r>
          </a:p>
          <a:p>
            <a:pPr lvl="2"/>
            <a:r>
              <a:rPr lang="en-US" dirty="0" smtClean="0"/>
              <a:t> C. Youth abusing alcohol</a:t>
            </a:r>
          </a:p>
          <a:p>
            <a:pPr lvl="1"/>
            <a:r>
              <a:rPr lang="en-US" dirty="0" smtClean="0"/>
              <a:t>What percent of television alcohol commercials are directed at youth?</a:t>
            </a:r>
          </a:p>
          <a:p>
            <a:pPr lvl="2"/>
            <a:r>
              <a:rPr lang="en-US" dirty="0" smtClean="0"/>
              <a:t>A. 10% </a:t>
            </a:r>
          </a:p>
          <a:p>
            <a:pPr lvl="2"/>
            <a:r>
              <a:rPr lang="en-US" dirty="0" smtClean="0"/>
              <a:t>B. 99%</a:t>
            </a:r>
          </a:p>
          <a:p>
            <a:pPr lvl="2"/>
            <a:r>
              <a:rPr lang="en-US" dirty="0" smtClean="0"/>
              <a:t>C. 30%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7060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Antworten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1.C</a:t>
            </a:r>
          </a:p>
          <a:p>
            <a:r>
              <a:rPr lang="en-US" dirty="0" smtClean="0"/>
              <a:t>2. C.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5950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erspective">
  <a:themeElements>
    <a:clrScheme name="Perspective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272</TotalTime>
  <Words>294</Words>
  <Application>Microsoft Office PowerPoint</Application>
  <PresentationFormat>On-screen Show (4:3)</PresentationFormat>
  <Paragraphs>37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Perspective</vt:lpstr>
      <vt:lpstr>Alkoholwerbung und Jugendliche</vt:lpstr>
      <vt:lpstr>The Issue</vt:lpstr>
      <vt:lpstr>PowerPoint Presentation</vt:lpstr>
      <vt:lpstr>Solutions </vt:lpstr>
      <vt:lpstr>PowerPoint Presentation</vt:lpstr>
      <vt:lpstr>Statistics</vt:lpstr>
      <vt:lpstr>PowerPoint Presentation</vt:lpstr>
      <vt:lpstr>Fragen</vt:lpstr>
      <vt:lpstr>Antworten</vt:lpstr>
      <vt:lpstr>Resources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Alkoholwerbung und Jugendlich</dc:title>
  <dc:creator>Owner</dc:creator>
  <cp:lastModifiedBy>Owner</cp:lastModifiedBy>
  <cp:revision>16</cp:revision>
  <dcterms:created xsi:type="dcterms:W3CDTF">2012-08-21T16:45:32Z</dcterms:created>
  <dcterms:modified xsi:type="dcterms:W3CDTF">2012-08-23T20:20:46Z</dcterms:modified>
</cp:coreProperties>
</file>